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0" r:id="rId6"/>
    <p:sldId id="273" r:id="rId7"/>
    <p:sldId id="289" r:id="rId8"/>
    <p:sldId id="290" r:id="rId9"/>
    <p:sldId id="274" r:id="rId10"/>
    <p:sldId id="275" r:id="rId11"/>
    <p:sldId id="276" r:id="rId12"/>
    <p:sldId id="259" r:id="rId13"/>
    <p:sldId id="277" r:id="rId14"/>
    <p:sldId id="278" r:id="rId15"/>
    <p:sldId id="291" r:id="rId16"/>
    <p:sldId id="265" r:id="rId17"/>
    <p:sldId id="266" r:id="rId18"/>
    <p:sldId id="268" r:id="rId19"/>
    <p:sldId id="308" r:id="rId20"/>
    <p:sldId id="267" r:id="rId21"/>
  </p:sldIdLst>
  <p:sldSz cx="12192000" cy="6858000"/>
  <p:notesSz cx="6858000" cy="9144000"/>
  <p:embeddedFontLst>
    <p:embeddedFont>
      <p:font typeface="微软雅黑" panose="020B0503020204020204" charset="-122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C0A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2.xml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R-C"/>
          <p:cNvPicPr>
            <a:picLocks noChangeAspect="1"/>
          </p:cNvPicPr>
          <p:nvPr/>
        </p:nvPicPr>
        <p:blipFill>
          <a:blip r:embed="rId2">
            <a:alphaModFix amt="11000"/>
            <a:lum bright="64000" contrast="-70000"/>
          </a:blip>
          <a:srcRect t="40647" b="4450"/>
          <a:stretch>
            <a:fillRect/>
          </a:stretch>
        </p:blipFill>
        <p:spPr>
          <a:xfrm>
            <a:off x="9228455" y="-114935"/>
            <a:ext cx="1905635" cy="7050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4400">
                <a:latin typeface="Novecento wide Bold" panose="00000805000000000000" charset="0"/>
                <a:cs typeface="Novecento wide Bold" panose="00000805000000000000" charset="0"/>
              </a:rPr>
              <a:t>Future</a:t>
            </a:r>
            <a:endParaRPr lang="en-US" altLang="zh-CN" sz="44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457200"/>
          </a:xfrm>
        </p:spPr>
        <p:txBody>
          <a:bodyPr>
            <a:noAutofit/>
          </a:bodyPr>
          <a:p>
            <a:r>
              <a:rPr lang="en-US" altLang="zh-CN" sz="2700"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27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24760" y="3014345"/>
            <a:ext cx="7774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>
                <a:latin typeface="Source Han Sans Heavy" panose="020B0A00000000000000" charset="-122"/>
                <a:ea typeface="Source Han Sans Heavy" panose="020B0A00000000000000" charset="-122"/>
              </a:rPr>
              <a:t> </a:t>
            </a: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Novecento wide Bold" panose="00000805000000000000" charset="0"/>
              </a:rPr>
              <a:t>Technology in the future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  <a:cs typeface="Novecento wide Bold" panose="00000805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0450" y="3528060"/>
            <a:ext cx="40627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本页建议使用：大标题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带</a:t>
            </a:r>
            <a:r>
              <a:rPr lang="en-US" altLang="zh-CN">
                <a:highlight>
                  <a:srgbClr val="FFFF00"/>
                </a:highlight>
              </a:rPr>
              <a:t>logo</a:t>
            </a:r>
            <a:r>
              <a:rPr lang="zh-CN" altLang="en-US">
                <a:highlight>
                  <a:srgbClr val="FFFF00"/>
                </a:highlight>
              </a:rPr>
              <a:t>和大标题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2">
            <a:alphaModFix amt="11000"/>
            <a:lum bright="64000" contrast="-70000"/>
          </a:blip>
          <a:srcRect t="22089" b="4450"/>
          <a:stretch>
            <a:fillRect/>
          </a:stretch>
        </p:blipFill>
        <p:spPr>
          <a:xfrm rot="2160000">
            <a:off x="669925" y="-2043430"/>
            <a:ext cx="1905635" cy="94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386945" y="179705"/>
            <a:ext cx="1183703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明日方舟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莱茵生命主题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模板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由</a:t>
            </a:r>
            <a:r>
              <a:rPr lang="en-US" altLang="zh-CN">
                <a:highlight>
                  <a:srgbClr val="FFFF00"/>
                </a:highlight>
              </a:rPr>
              <a:t>b</a:t>
            </a:r>
            <a:r>
              <a:rPr lang="zh-CN" altLang="en-US">
                <a:highlight>
                  <a:srgbClr val="FFFF00"/>
                </a:highlight>
              </a:rPr>
              <a:t>站</a:t>
            </a:r>
            <a:r>
              <a:rPr lang="en-US" altLang="zh-CN">
                <a:highlight>
                  <a:srgbClr val="FFFF00"/>
                </a:highlight>
              </a:rPr>
              <a:t>@</a:t>
            </a:r>
            <a:r>
              <a:rPr lang="zh-CN" altLang="en-US">
                <a:highlight>
                  <a:srgbClr val="FFFF00"/>
                </a:highlight>
              </a:rPr>
              <a:t>罗德岛的克斯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制作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严禁商用！！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若有发现商用售卖的情况请您及时向</a:t>
            </a:r>
            <a:r>
              <a:rPr lang="en-US" altLang="zh-CN">
                <a:highlight>
                  <a:srgbClr val="FFFF00"/>
                </a:highlight>
              </a:rPr>
              <a:t>up</a:t>
            </a:r>
            <a:r>
              <a:rPr lang="zh-CN" altLang="en-US">
                <a:highlight>
                  <a:srgbClr val="FFFF00"/>
                </a:highlight>
              </a:rPr>
              <a:t>主联系。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个人使用需到本模板介绍视频投两个硬币即获得个人使用授权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视频页：https://www.bilibili.com/video/BV19Z4y187gi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模板内部分图片内容为《明日方舟》游戏内素材，版权归鹰角网络所有，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在本模板中仅做演示，请在使用中替换图片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为了使用方便，本模板全程在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切换时使用了</a:t>
            </a:r>
            <a:r>
              <a:rPr lang="en-US" altLang="zh-CN">
                <a:highlight>
                  <a:srgbClr val="FFFF00"/>
                </a:highlight>
              </a:rPr>
              <a:t>“</a:t>
            </a:r>
            <a:r>
              <a:rPr lang="zh-CN" altLang="en-US">
                <a:highlight>
                  <a:srgbClr val="FFFF00"/>
                </a:highlight>
              </a:rPr>
              <a:t>平滑</a:t>
            </a:r>
            <a:r>
              <a:rPr lang="en-US" altLang="zh-CN">
                <a:highlight>
                  <a:srgbClr val="FFFF00"/>
                </a:highlight>
              </a:rPr>
              <a:t>”</a:t>
            </a:r>
            <a:r>
              <a:rPr lang="zh-CN" altLang="en-US">
                <a:highlight>
                  <a:srgbClr val="FFFF00"/>
                </a:highlight>
              </a:rPr>
              <a:t>。但如果你有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上更好的安排，可以修改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页面切换的</a:t>
            </a:r>
            <a:r>
              <a:rPr lang="zh-CN" altLang="en-US">
                <a:highlight>
                  <a:srgbClr val="FFFF00"/>
                </a:highlight>
              </a:rPr>
              <a:t>方式。</a:t>
            </a:r>
            <a:endParaRPr lang="zh-CN" altLang="en-US"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3007360"/>
            <a:ext cx="2038350" cy="70929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VR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2000">
              <a:solidFill>
                <a:schemeClr val="bg1">
                  <a:lumMod val="65000"/>
                </a:schemeClr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副标题 2"/>
          <p:cNvSpPr>
            <a:spLocks noGrp="1"/>
          </p:cNvSpPr>
          <p:nvPr/>
        </p:nvSpPr>
        <p:spPr>
          <a:xfrm>
            <a:off x="8548370" y="6111240"/>
            <a:ext cx="3266440" cy="26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15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731885" y="3248660"/>
            <a:ext cx="78105" cy="8064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965" y="265430"/>
            <a:ext cx="211074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9600" b="1">
                <a:latin typeface="Novecento wide Bold" panose="00000805000000000000" charset="0"/>
                <a:cs typeface="Novecento wide Bold" panose="00000805000000000000" charset="0"/>
                <a:sym typeface="+mn-ea"/>
              </a:rPr>
              <a:t>VR</a:t>
            </a:r>
            <a:endParaRPr lang="en-US" altLang="zh-CN" sz="9600" b="1">
              <a:latin typeface="Novecento wide Bold" panose="00000805000000000000" charset="0"/>
              <a:cs typeface="Novecento wide Bold" panose="00000805000000000000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4265" y="1576705"/>
            <a:ext cx="7517130" cy="58356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200" b="1">
                <a:latin typeface="+mj-lt"/>
                <a:ea typeface="微软雅黑" panose="020B0503020204020204" charset="-122"/>
                <a:cs typeface="+mj-lt"/>
              </a:rPr>
              <a:t>An example of VR world:Sword Art Online</a:t>
            </a:r>
            <a:endParaRPr lang="en-US" altLang="zh-CN" sz="3200" b="1">
              <a:latin typeface="+mj-lt"/>
              <a:ea typeface="微软雅黑" panose="020B0503020204020204" charset="-122"/>
              <a:cs typeface="+mj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885" y="2098040"/>
            <a:ext cx="2651760" cy="37890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69720" y="2409825"/>
            <a:ext cx="6080760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Players are trapped in the virtual world of "Sword Art Online"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69720" y="3483610"/>
            <a:ext cx="6597650" cy="539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Players who die in the game also will die in reality. 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27505" y="4244975"/>
            <a:ext cx="6597650" cy="912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The only way out of the game is to finish it.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5" grpId="0"/>
      <p:bldP spid="15" grpId="1"/>
      <p:bldP spid="19" grpId="0"/>
      <p:bldP spid="19" grpId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副标题 2"/>
          <p:cNvSpPr>
            <a:spLocks noGrp="1"/>
          </p:cNvSpPr>
          <p:nvPr/>
        </p:nvSpPr>
        <p:spPr>
          <a:xfrm>
            <a:off x="8548370" y="6111240"/>
            <a:ext cx="3266440" cy="26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15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731885" y="3248660"/>
            <a:ext cx="78105" cy="8064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965" y="265430"/>
            <a:ext cx="211074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9600" b="1">
                <a:latin typeface="Novecento wide Bold" panose="00000805000000000000" charset="0"/>
                <a:cs typeface="Novecento wide Bold" panose="00000805000000000000" charset="0"/>
                <a:sym typeface="+mn-ea"/>
              </a:rPr>
              <a:t>VR</a:t>
            </a:r>
            <a:endParaRPr lang="en-US" altLang="zh-CN" sz="9600" b="1">
              <a:latin typeface="Novecento wide Bold" panose="00000805000000000000" charset="0"/>
              <a:cs typeface="Novecento wide Bold" panose="00000805000000000000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4265" y="1576705"/>
            <a:ext cx="7517130" cy="58356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200" b="1">
                <a:latin typeface="+mj-lt"/>
                <a:ea typeface="微软雅黑" panose="020B0503020204020204" charset="-122"/>
                <a:cs typeface="+mj-lt"/>
              </a:rPr>
              <a:t>Rewrite the anime</a:t>
            </a:r>
            <a:endParaRPr lang="en-US" altLang="zh-CN" sz="3200" b="1">
              <a:latin typeface="+mj-lt"/>
              <a:ea typeface="微软雅黑" panose="020B0503020204020204" charset="-122"/>
              <a:cs typeface="+mj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885" y="2098040"/>
            <a:ext cx="2651760" cy="37890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69720" y="2409825"/>
            <a:ext cx="6080760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A certain part of players are not willing to beat the game and perceive it as reality.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69720" y="3483610"/>
            <a:ext cx="6597650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A war between players who want to finish and of who do not. 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69720" y="4428490"/>
            <a:ext cx="6597650" cy="912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Kirito and Asuna love each other violently only in virtual world.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5" grpId="0"/>
      <p:bldP spid="15" grpId="1"/>
      <p:bldP spid="19" grpId="0"/>
      <p:bldP spid="19" grpId="1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副标题 2"/>
          <p:cNvSpPr>
            <a:spLocks noGrp="1"/>
          </p:cNvSpPr>
          <p:nvPr/>
        </p:nvSpPr>
        <p:spPr>
          <a:xfrm>
            <a:off x="8548370" y="6111240"/>
            <a:ext cx="3266440" cy="26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15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731885" y="3248660"/>
            <a:ext cx="78105" cy="8064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965" y="265430"/>
            <a:ext cx="211074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9600" b="1">
                <a:latin typeface="Novecento wide Bold" panose="00000805000000000000" charset="0"/>
                <a:cs typeface="Novecento wide Bold" panose="00000805000000000000" charset="0"/>
                <a:sym typeface="+mn-ea"/>
              </a:rPr>
              <a:t>VR</a:t>
            </a:r>
            <a:endParaRPr lang="en-US" altLang="zh-CN" sz="9600" b="1">
              <a:latin typeface="Novecento wide Bold" panose="00000805000000000000" charset="0"/>
              <a:cs typeface="Novecento wide Bold" panose="00000805000000000000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4265" y="1576705"/>
            <a:ext cx="7517130" cy="58356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200" b="1">
                <a:latin typeface="+mj-lt"/>
                <a:ea typeface="微软雅黑" panose="020B0503020204020204" charset="-122"/>
                <a:cs typeface="+mj-lt"/>
              </a:rPr>
              <a:t>Reality and virtual inversion</a:t>
            </a:r>
            <a:endParaRPr lang="en-US" altLang="zh-CN" sz="3200" b="1">
              <a:latin typeface="+mj-lt"/>
              <a:ea typeface="微软雅黑" panose="020B0503020204020204" charset="-122"/>
              <a:cs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69720" y="2409825"/>
            <a:ext cx="6080760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People are more willing to live in a virtual world and perceive it as real.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69720" y="3483610"/>
            <a:ext cx="6597650" cy="857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A virtual residual remain.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5" grpId="0"/>
      <p:bldP spid="15" grpId="1"/>
      <p:bldP spid="19" grpId="0"/>
      <p:bldP spid="1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Future</a:t>
            </a:r>
            <a:endParaRPr lang="en-US" altLang="zh-CN" sz="48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503555"/>
          </a:xfrm>
        </p:spPr>
        <p:txBody>
          <a:bodyPr>
            <a:noAutofit/>
          </a:bodyPr>
          <a:p>
            <a:r>
              <a:rPr lang="en-US" altLang="zh-CN" sz="27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270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64485" y="3014345"/>
            <a:ext cx="6462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>
                <a:solidFill>
                  <a:schemeClr val="bg1"/>
                </a:solidFill>
                <a:latin typeface="+mj-lt"/>
                <a:ea typeface="Source Han Sans Heavy" panose="020B0A00000000000000" charset="-122"/>
                <a:cs typeface="+mj-lt"/>
              </a:rPr>
              <a:t>Neuralink</a:t>
            </a:r>
            <a:endParaRPr lang="en-US" altLang="zh-CN" sz="4800" b="1">
              <a:solidFill>
                <a:schemeClr val="bg1"/>
              </a:solidFill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92000" y="3014345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endCxn id="14" idx="1"/>
          </p:cNvCxnSpPr>
          <p:nvPr/>
        </p:nvCxnSpPr>
        <p:spPr>
          <a:xfrm>
            <a:off x="0" y="3422650"/>
            <a:ext cx="4414520" cy="6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97730" y="2933700"/>
            <a:ext cx="239395" cy="9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97730" y="2933700"/>
            <a:ext cx="5624830" cy="9779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10150" y="3124835"/>
            <a:ext cx="4916805" cy="537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en-US" altLang="zh-CN" sz="2800">
                <a:solidFill>
                  <a:schemeClr val="bg1"/>
                </a:solidFill>
                <a:cs typeface="+mn-lt"/>
              </a:rPr>
              <a:t>What do you think of Neuralink?</a:t>
            </a:r>
            <a:endParaRPr lang="en-US" altLang="zh-CN" sz="2800">
              <a:solidFill>
                <a:schemeClr val="bg1"/>
              </a:solidFill>
              <a:cs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4520" y="3357880"/>
            <a:ext cx="142875" cy="1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92000" y="301434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可自行拓展方框数量，方向，内容等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3" name="标题 1"/>
          <p:cNvSpPr>
            <a:spLocks noGrp="1"/>
          </p:cNvSpPr>
          <p:nvPr/>
        </p:nvSpPr>
        <p:spPr>
          <a:xfrm>
            <a:off x="142875" y="179705"/>
            <a:ext cx="2640330" cy="1202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Future</a:t>
            </a:r>
            <a:endParaRPr lang="en-US" altLang="zh-CN" sz="48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8548370" y="6111240"/>
            <a:ext cx="3266440" cy="503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7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270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866765" y="12998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44605" y="12998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42965" y="560260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444605" y="567880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332855" y="6031230"/>
            <a:ext cx="5911850" cy="0"/>
          </a:xfrm>
          <a:prstGeom prst="lin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600305" y="2866390"/>
            <a:ext cx="28822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建议使用：带图小标题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</a:t>
            </a:r>
            <a:r>
              <a:rPr lang="zh-CN" altLang="en-US">
                <a:highlight>
                  <a:srgbClr val="FFFF00"/>
                </a:highlight>
              </a:rPr>
              <a:t>字体：Novecento wide 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0" y="2179320"/>
            <a:ext cx="4276725" cy="28511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19165" y="1824355"/>
            <a:ext cx="4916805" cy="537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en-US" altLang="zh-CN" sz="2800">
                <a:solidFill>
                  <a:schemeClr val="bg1"/>
                </a:solidFill>
                <a:cs typeface="+mn-lt"/>
              </a:rPr>
              <a:t>Sensation enhancement</a:t>
            </a:r>
            <a:endParaRPr lang="en-US" altLang="zh-CN" sz="2800">
              <a:solidFill>
                <a:schemeClr val="bg1"/>
              </a:solidFill>
              <a:cs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19165" y="2645410"/>
            <a:ext cx="4916805" cy="537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en-US" altLang="zh-CN" sz="2800">
                <a:solidFill>
                  <a:schemeClr val="bg1"/>
                </a:solidFill>
                <a:cs typeface="+mn-lt"/>
              </a:rPr>
              <a:t>Connect brains to network</a:t>
            </a:r>
            <a:endParaRPr lang="en-US" altLang="zh-CN" sz="2800">
              <a:solidFill>
                <a:schemeClr val="bg1"/>
              </a:solidFill>
              <a:cs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19165" y="3496945"/>
            <a:ext cx="4916805" cy="537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en-US" altLang="zh-CN" sz="2800">
                <a:solidFill>
                  <a:schemeClr val="bg1"/>
                </a:solidFill>
                <a:cs typeface="+mn-lt"/>
              </a:rPr>
              <a:t>Digitalized appearance</a:t>
            </a:r>
            <a:endParaRPr lang="en-US" altLang="zh-CN" sz="2800">
              <a:solidFill>
                <a:schemeClr val="bg1"/>
              </a:solidFill>
              <a:cs typeface="+mn-lt"/>
            </a:endParaRPr>
          </a:p>
        </p:txBody>
      </p:sp>
      <p:sp>
        <p:nvSpPr>
          <p:cNvPr id="24" name="标题 1"/>
          <p:cNvSpPr>
            <a:spLocks noGrp="1"/>
          </p:cNvSpPr>
          <p:nvPr/>
        </p:nvSpPr>
        <p:spPr>
          <a:xfrm>
            <a:off x="142875" y="179705"/>
            <a:ext cx="2640330" cy="1202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Future</a:t>
            </a:r>
            <a:endParaRPr lang="en-US" altLang="zh-CN" sz="48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副标题 27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503555"/>
          </a:xfrm>
        </p:spPr>
        <p:txBody>
          <a:bodyPr>
            <a:noAutofit/>
          </a:bodyPr>
          <a:p>
            <a:r>
              <a:rPr lang="en-US" altLang="zh-CN" sz="27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270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866765" y="12998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44605" y="12998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42965" y="560260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444605" y="567880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332855" y="6031230"/>
            <a:ext cx="5911850" cy="0"/>
          </a:xfrm>
          <a:prstGeom prst="lin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0" y="2179320"/>
            <a:ext cx="4276725" cy="28511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22365" y="2338070"/>
            <a:ext cx="4916805" cy="537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en-US" altLang="zh-CN">
                <a:solidFill>
                  <a:schemeClr val="bg1"/>
                </a:solidFill>
                <a:cs typeface="+mn-lt"/>
              </a:rPr>
              <a:t>The gap between internal experience and external world vanishes.</a:t>
            </a:r>
            <a:endParaRPr lang="en-US" altLang="zh-CN">
              <a:solidFill>
                <a:schemeClr val="bg1"/>
              </a:solidFill>
              <a:cs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22365" y="3265805"/>
            <a:ext cx="4916805" cy="537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en-US" altLang="zh-CN">
                <a:solidFill>
                  <a:schemeClr val="bg1"/>
                </a:solidFill>
                <a:cs typeface="+mn-lt"/>
                <a:sym typeface="+mn-ea"/>
              </a:rPr>
              <a:t>Powers that control machinery can direct regulate minds.</a:t>
            </a:r>
            <a:endParaRPr lang="en-US" altLang="zh-CN">
              <a:solidFill>
                <a:schemeClr val="bg1"/>
              </a:solidFill>
              <a:cs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22365" y="4025900"/>
            <a:ext cx="4916805" cy="537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en-US" altLang="zh-CN">
                <a:solidFill>
                  <a:schemeClr val="bg1"/>
                </a:solidFill>
                <a:cs typeface="+mn-lt"/>
              </a:rPr>
              <a:t>People feel free in the regulation.</a:t>
            </a:r>
            <a:r>
              <a:rPr lang="en-US" altLang="zh-CN" sz="2800">
                <a:solidFill>
                  <a:schemeClr val="bg1"/>
                </a:solidFill>
                <a:cs typeface="+mn-lt"/>
              </a:rPr>
              <a:t> </a:t>
            </a:r>
            <a:endParaRPr lang="en-US" altLang="zh-CN" sz="2800">
              <a:solidFill>
                <a:schemeClr val="bg1"/>
              </a:solidFill>
              <a:cs typeface="+mn-lt"/>
            </a:endParaRPr>
          </a:p>
        </p:txBody>
      </p:sp>
      <p:sp>
        <p:nvSpPr>
          <p:cNvPr id="24" name="标题 1"/>
          <p:cNvSpPr>
            <a:spLocks noGrp="1"/>
          </p:cNvSpPr>
          <p:nvPr/>
        </p:nvSpPr>
        <p:spPr>
          <a:xfrm>
            <a:off x="142875" y="179705"/>
            <a:ext cx="2640330" cy="1202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Future</a:t>
            </a:r>
            <a:endParaRPr lang="en-US" altLang="zh-CN" sz="48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副标题 27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503555"/>
          </a:xfrm>
        </p:spPr>
        <p:txBody>
          <a:bodyPr>
            <a:noAutofit/>
          </a:bodyPr>
          <a:p>
            <a:r>
              <a:rPr lang="en-US" altLang="zh-CN" sz="27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270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17370" y="1376045"/>
            <a:ext cx="37699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+mj-lt"/>
                <a:ea typeface="Source Han Sans Heavy" panose="020B0A00000000000000" charset="-122"/>
                <a:cs typeface="+mj-lt"/>
              </a:rPr>
              <a:t>Danger of Neuralink</a:t>
            </a:r>
            <a:endParaRPr lang="en-US" altLang="zh-CN" sz="3200" b="1">
              <a:solidFill>
                <a:schemeClr val="bg1"/>
              </a:solidFill>
              <a:latin typeface="+mj-lt"/>
              <a:ea typeface="Source Han Sans Heavy" panose="020B0A00000000000000" charset="-122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1" grpId="0"/>
      <p:bldP spid="21" grpId="1"/>
      <p:bldP spid="22" grpId="0"/>
      <p:bldP spid="2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biLevel thresh="50000"/>
            <a:lum bright="78000" contrast="-64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699703"/>
            <a:ext cx="2038350" cy="132461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4000" b="1">
                <a:solidFill>
                  <a:schemeClr val="tx1"/>
                </a:solidFill>
                <a:latin typeface="Novecento wide Bold" panose="00000805000000000000" charset="0"/>
                <a:cs typeface="Novecento wide Bold" panose="00000805000000000000" charset="0"/>
              </a:rPr>
              <a:t>The end</a:t>
            </a:r>
            <a:endParaRPr lang="en-US" altLang="zh-CN" sz="4000" b="1">
              <a:solidFill>
                <a:schemeClr val="tx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24" name="标题 1"/>
          <p:cNvSpPr>
            <a:spLocks noGrp="1"/>
          </p:cNvSpPr>
          <p:nvPr/>
        </p:nvSpPr>
        <p:spPr>
          <a:xfrm>
            <a:off x="142875" y="179705"/>
            <a:ext cx="2640330" cy="1202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Future</a:t>
            </a:r>
            <a:endParaRPr lang="en-US" altLang="zh-CN" sz="48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副标题 27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503555"/>
          </a:xfrm>
        </p:spPr>
        <p:txBody>
          <a:bodyPr>
            <a:noAutofit/>
          </a:bodyPr>
          <a:p>
            <a:r>
              <a:rPr lang="en-US" altLang="zh-CN" sz="27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270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F:\设计相关\莱茵PPT\20210803125144!Avg_avg_ac15_6.png20210803125144!Avg_avg_ac15_6"/>
          <p:cNvPicPr>
            <a:picLocks noChangeAspect="1"/>
          </p:cNvPicPr>
          <p:nvPr/>
        </p:nvPicPr>
        <p:blipFill>
          <a:blip r:embed="rId2">
            <a:alphaModFix amt="40000"/>
          </a:blip>
          <a:srcRect t="-6983" b="4347"/>
          <a:stretch>
            <a:fillRect/>
          </a:stretch>
        </p:blipFill>
        <p:spPr>
          <a:xfrm>
            <a:off x="59055" y="-279400"/>
            <a:ext cx="12185650" cy="701103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415925" y="845820"/>
            <a:ext cx="2493010" cy="1342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9600" b="1">
                <a:latin typeface="Novecento wide Bold" panose="00000805000000000000" charset="0"/>
                <a:cs typeface="Novecento wide Bold" panose="00000805000000000000" charset="0"/>
              </a:rPr>
              <a:t>AI</a:t>
            </a:r>
            <a:endParaRPr lang="en-US" altLang="zh-CN" sz="9600" b="1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58845" y="1039495"/>
            <a:ext cx="2044065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600" b="1">
                <a:latin typeface="+mj-lt"/>
                <a:ea typeface="微软雅黑" panose="020B0503020204020204" charset="-122"/>
                <a:cs typeface="+mj-lt"/>
              </a:rPr>
              <a:t>ChatGPT</a:t>
            </a:r>
            <a:endParaRPr lang="en-US" altLang="zh-CN" sz="3600" b="1">
              <a:latin typeface="+mj-lt"/>
              <a:ea typeface="微软雅黑" panose="020B0503020204020204" charset="-122"/>
              <a:cs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58845" y="2066290"/>
            <a:ext cx="2397125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600" b="1">
                <a:latin typeface="+mj-lt"/>
                <a:ea typeface="微软雅黑" panose="020B0503020204020204" charset="-122"/>
                <a:cs typeface="+mj-lt"/>
              </a:rPr>
              <a:t>Art Create</a:t>
            </a:r>
            <a:endParaRPr lang="en-US" altLang="zh-CN" sz="3600" b="1">
              <a:latin typeface="+mj-lt"/>
              <a:ea typeface="微软雅黑" panose="020B0503020204020204" charset="-122"/>
              <a:cs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58845" y="3089275"/>
            <a:ext cx="3335020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600" b="1">
                <a:latin typeface="+mj-lt"/>
                <a:ea typeface="微软雅黑" panose="020B0503020204020204" charset="-122"/>
                <a:cs typeface="+mj-lt"/>
              </a:rPr>
              <a:t>Video Generate</a:t>
            </a:r>
            <a:endParaRPr lang="en-US" altLang="zh-CN" sz="3600" b="1">
              <a:latin typeface="+mj-lt"/>
              <a:ea typeface="微软雅黑" panose="020B0503020204020204" charset="-122"/>
              <a:cs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58845" y="3987165"/>
            <a:ext cx="3335020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600" b="1">
                <a:latin typeface="+mj-lt"/>
                <a:ea typeface="微软雅黑" panose="020B0503020204020204" charset="-122"/>
                <a:cs typeface="+mj-lt"/>
              </a:rPr>
              <a:t>Dub</a:t>
            </a:r>
            <a:endParaRPr lang="en-US" altLang="zh-CN" sz="3600" b="1">
              <a:latin typeface="+mj-lt"/>
              <a:ea typeface="微软雅黑" panose="020B0503020204020204" charset="-122"/>
              <a:cs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58845" y="4885055"/>
            <a:ext cx="3335020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600" b="1">
                <a:latin typeface="+mj-lt"/>
                <a:ea typeface="微软雅黑" panose="020B0503020204020204" charset="-122"/>
                <a:cs typeface="+mj-lt"/>
              </a:rPr>
              <a:t>Code</a:t>
            </a:r>
            <a:endParaRPr lang="en-US" altLang="zh-CN" sz="3600" b="1">
              <a:latin typeface="+mj-lt"/>
              <a:ea typeface="微软雅黑" panose="020B0503020204020204" charset="-122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Autofit/>
          </a:bodyPr>
          <a:p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10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01215" y="2301875"/>
            <a:ext cx="6353175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AI will infiltrate every aspect of life in the future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65695" y="57575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" y="618426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100" y="13061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606425" y="763905"/>
            <a:ext cx="2493010" cy="1342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9600" b="1">
                <a:latin typeface="Novecento wide Bold" panose="00000805000000000000" charset="0"/>
                <a:cs typeface="Novecento wide Bold" panose="00000805000000000000" charset="0"/>
              </a:rPr>
              <a:t>AI</a:t>
            </a:r>
            <a:endParaRPr lang="en-US" altLang="zh-CN" sz="9600" b="1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01215" y="3013710"/>
            <a:ext cx="6353175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Chat with AI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01215" y="3725545"/>
            <a:ext cx="6353175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Create with AI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01215" y="4437380"/>
            <a:ext cx="6353175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AI companion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95" y="2936240"/>
            <a:ext cx="4263390" cy="27133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101215" y="5149215"/>
            <a:ext cx="6353175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AI Workers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45895" y="1576705"/>
            <a:ext cx="4083685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600" b="1">
                <a:latin typeface="+mj-lt"/>
                <a:ea typeface="微软雅黑" panose="020B0503020204020204" charset="-122"/>
                <a:cs typeface="+mj-lt"/>
              </a:rPr>
              <a:t>life in the future:</a:t>
            </a:r>
            <a:endParaRPr lang="en-US" altLang="zh-CN" sz="3600" b="1">
              <a:latin typeface="+mj-lt"/>
              <a:ea typeface="微软雅黑" panose="020B0503020204020204" charset="-122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8" grpId="0"/>
      <p:bldP spid="8" grpId="1"/>
      <p:bldP spid="9" grpId="0"/>
      <p:bldP spid="9" grpId="1"/>
      <p:bldP spid="15" grpId="0"/>
      <p:bldP spid="15" grpId="1"/>
      <p:bldP spid="17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Autofit/>
          </a:bodyPr>
          <a:p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10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22450" y="2381885"/>
            <a:ext cx="6353175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AI will be incorporated part of our life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65695" y="57575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" y="618426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100" y="13061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606425" y="763905"/>
            <a:ext cx="2493010" cy="1342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9600" b="1">
                <a:latin typeface="Novecento wide Bold" panose="00000805000000000000" charset="0"/>
                <a:cs typeface="Novecento wide Bold" panose="00000805000000000000" charset="0"/>
              </a:rPr>
              <a:t>AI</a:t>
            </a:r>
            <a:endParaRPr lang="en-US" altLang="zh-CN" sz="9600" b="1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45895" y="1576705"/>
            <a:ext cx="4083685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600" b="1">
                <a:latin typeface="+mj-lt"/>
                <a:ea typeface="微软雅黑" panose="020B0503020204020204" charset="-122"/>
                <a:cs typeface="+mj-lt"/>
              </a:rPr>
              <a:t>Intelligent animality:</a:t>
            </a:r>
            <a:endParaRPr lang="en-US" altLang="zh-CN" sz="3600" b="1">
              <a:latin typeface="+mj-lt"/>
              <a:ea typeface="微软雅黑" panose="020B0503020204020204" charset="-122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2450" y="3211830"/>
            <a:ext cx="6543040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>
                <a:latin typeface="+mj-lt"/>
                <a:ea typeface="微软雅黑" panose="020B0503020204020204" charset="-122"/>
                <a:cs typeface="+mj-lt"/>
                <a:sym typeface="+mn-ea"/>
              </a:rPr>
              <a:t>Animality that only follows instructions</a:t>
            </a:r>
            <a:endParaRPr lang="en-US" altLang="zh-CN" sz="2400" b="1">
              <a:latin typeface="+mj-lt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22450" y="3994150"/>
            <a:ext cx="4959350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Not life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20" y="3705225"/>
            <a:ext cx="4451985" cy="2234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/>
      <p:bldP spid="2" grpId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Autofit/>
          </a:bodyPr>
          <a:p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10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22450" y="2459355"/>
            <a:ext cx="7665720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Pictures and videos can not be detected by physical eyes.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65695" y="57575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" y="618426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100" y="13061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606425" y="763905"/>
            <a:ext cx="2493010" cy="1342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9600" b="1">
                <a:latin typeface="Novecento wide Bold" panose="00000805000000000000" charset="0"/>
                <a:cs typeface="Novecento wide Bold" panose="00000805000000000000" charset="0"/>
              </a:rPr>
              <a:t>AI</a:t>
            </a:r>
            <a:endParaRPr lang="en-US" altLang="zh-CN" sz="9600" b="1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45895" y="1576705"/>
            <a:ext cx="7428865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600" b="1">
                <a:latin typeface="+mj-lt"/>
                <a:ea typeface="微软雅黑" panose="020B0503020204020204" charset="-122"/>
                <a:cs typeface="+mj-lt"/>
              </a:rPr>
              <a:t>Indistinguishable world</a:t>
            </a:r>
            <a:endParaRPr lang="en-US" altLang="zh-CN" sz="3600" b="1">
              <a:latin typeface="+mj-lt"/>
              <a:ea typeface="微软雅黑" panose="020B0503020204020204" charset="-122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2450" y="3211830"/>
            <a:ext cx="6543040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Governments will legislate for AI management.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22450" y="3994150"/>
            <a:ext cx="7569835" cy="1008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People will trust their neighbors and communities that are close to them more. 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22450" y="5134610"/>
            <a:ext cx="7569835" cy="549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People tend to see things and people far from them are AI.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/>
      <p:bldP spid="2" grpId="1"/>
      <p:bldP spid="5" grpId="0"/>
      <p:bldP spid="5" grpId="1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Autofit/>
          </a:bodyPr>
          <a:p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10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22450" y="2459355"/>
            <a:ext cx="7665720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AI will be an external organ of the human being.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65695" y="57575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" y="618426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100" y="13061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606425" y="763905"/>
            <a:ext cx="2493010" cy="1342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9600" b="1">
                <a:latin typeface="Novecento wide Bold" panose="00000805000000000000" charset="0"/>
                <a:cs typeface="Novecento wide Bold" panose="00000805000000000000" charset="0"/>
              </a:rPr>
              <a:t>AI</a:t>
            </a:r>
            <a:endParaRPr lang="en-US" altLang="zh-CN" sz="9600" b="1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45895" y="1576705"/>
            <a:ext cx="7428865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600" b="1">
                <a:latin typeface="+mj-lt"/>
                <a:ea typeface="微软雅黑" panose="020B0503020204020204" charset="-122"/>
                <a:cs typeface="+mj-lt"/>
              </a:rPr>
              <a:t>External organ</a:t>
            </a:r>
            <a:endParaRPr lang="en-US" altLang="zh-CN" sz="3600" b="1">
              <a:latin typeface="+mj-lt"/>
              <a:ea typeface="微软雅黑" panose="020B0503020204020204" charset="-122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2450" y="3211830"/>
            <a:ext cx="6543040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Communication with the help of AI.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22450" y="3994150"/>
            <a:ext cx="7569835" cy="1008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Learning with AI.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65935" y="4686300"/>
            <a:ext cx="7569835" cy="549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Creating with AI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/>
      <p:bldP spid="2" grpId="1"/>
      <p:bldP spid="5" grpId="0"/>
      <p:bldP spid="5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Autofit/>
          </a:bodyPr>
          <a:p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10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22450" y="2459355"/>
            <a:ext cx="6353175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People are afraid AI will take their jobs.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65695" y="57575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" y="618426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100" y="13061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606425" y="763905"/>
            <a:ext cx="2493010" cy="1342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9600" b="1">
                <a:latin typeface="Novecento wide Bold" panose="00000805000000000000" charset="0"/>
                <a:cs typeface="Novecento wide Bold" panose="00000805000000000000" charset="0"/>
              </a:rPr>
              <a:t>AI</a:t>
            </a:r>
            <a:endParaRPr lang="en-US" altLang="zh-CN" sz="9600" b="1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45895" y="1576705"/>
            <a:ext cx="4505325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600" b="1">
                <a:latin typeface="+mj-lt"/>
                <a:ea typeface="微软雅黑" panose="020B0503020204020204" charset="-122"/>
                <a:cs typeface="+mj-lt"/>
              </a:rPr>
              <a:t>AI anxiety nowadays</a:t>
            </a:r>
            <a:endParaRPr lang="en-US" altLang="zh-CN" sz="3600" b="1">
              <a:latin typeface="+mj-lt"/>
              <a:ea typeface="微软雅黑" panose="020B0503020204020204" charset="-122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2450" y="3211830"/>
            <a:ext cx="6543040" cy="554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But AI is merely a tool for improving efficiency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22450" y="3994150"/>
            <a:ext cx="7569835" cy="1008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When parallel with AI, people are tools(objects) for a self-increasement system, global capitalism. 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22450" y="5134610"/>
            <a:ext cx="7569835" cy="549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Human is Advanced Artificial Intelligence.  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/>
      <p:bldP spid="2" grpId="1"/>
      <p:bldP spid="5" grpId="0"/>
      <p:bldP spid="5" grpId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R-C"/>
          <p:cNvPicPr>
            <a:picLocks noChangeAspect="1"/>
          </p:cNvPicPr>
          <p:nvPr/>
        </p:nvPicPr>
        <p:blipFill>
          <a:blip r:embed="rId2">
            <a:alphaModFix amt="11000"/>
            <a:lum bright="64000" contrast="-70000"/>
          </a:blip>
          <a:srcRect t="40647" b="4450"/>
          <a:stretch>
            <a:fillRect/>
          </a:stretch>
        </p:blipFill>
        <p:spPr>
          <a:xfrm>
            <a:off x="9228455" y="-114935"/>
            <a:ext cx="1905635" cy="7050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7250" y="2698115"/>
            <a:ext cx="10957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cs typeface="Novecento wide Bold" panose="00000805000000000000" charset="0"/>
              </a:rPr>
              <a:t>Do you think AI will rule the world.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  <a:cs typeface="Novecento wide Bold" panose="00000805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0450" y="3528060"/>
            <a:ext cx="40627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本页建议使用：大标题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带</a:t>
            </a:r>
            <a:r>
              <a:rPr lang="en-US" altLang="zh-CN">
                <a:highlight>
                  <a:srgbClr val="FFFF00"/>
                </a:highlight>
              </a:rPr>
              <a:t>logo</a:t>
            </a:r>
            <a:r>
              <a:rPr lang="zh-CN" altLang="en-US">
                <a:highlight>
                  <a:srgbClr val="FFFF00"/>
                </a:highlight>
              </a:rPr>
              <a:t>和大标题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2">
            <a:alphaModFix amt="11000"/>
            <a:lum bright="64000" contrast="-70000"/>
          </a:blip>
          <a:srcRect t="22089" b="4450"/>
          <a:stretch>
            <a:fillRect/>
          </a:stretch>
        </p:blipFill>
        <p:spPr>
          <a:xfrm rot="2160000">
            <a:off x="669925" y="-2043430"/>
            <a:ext cx="1905635" cy="94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386945" y="179705"/>
            <a:ext cx="1183703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明日方舟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莱茵生命主题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模板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由</a:t>
            </a:r>
            <a:r>
              <a:rPr lang="en-US" altLang="zh-CN">
                <a:highlight>
                  <a:srgbClr val="FFFF00"/>
                </a:highlight>
              </a:rPr>
              <a:t>b</a:t>
            </a:r>
            <a:r>
              <a:rPr lang="zh-CN" altLang="en-US">
                <a:highlight>
                  <a:srgbClr val="FFFF00"/>
                </a:highlight>
              </a:rPr>
              <a:t>站</a:t>
            </a:r>
            <a:r>
              <a:rPr lang="en-US" altLang="zh-CN">
                <a:highlight>
                  <a:srgbClr val="FFFF00"/>
                </a:highlight>
              </a:rPr>
              <a:t>@</a:t>
            </a:r>
            <a:r>
              <a:rPr lang="zh-CN" altLang="en-US">
                <a:highlight>
                  <a:srgbClr val="FFFF00"/>
                </a:highlight>
              </a:rPr>
              <a:t>罗德岛的克斯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制作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严禁商用！！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若有发现商用售卖的情况请您及时向</a:t>
            </a:r>
            <a:r>
              <a:rPr lang="en-US" altLang="zh-CN">
                <a:highlight>
                  <a:srgbClr val="FFFF00"/>
                </a:highlight>
              </a:rPr>
              <a:t>up</a:t>
            </a:r>
            <a:r>
              <a:rPr lang="zh-CN" altLang="en-US">
                <a:highlight>
                  <a:srgbClr val="FFFF00"/>
                </a:highlight>
              </a:rPr>
              <a:t>主联系。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个人使用需到本模板介绍视频投两个硬币即获得个人使用授权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视频页：https://www.bilibili.com/video/BV19Z4y187gi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模板内部分图片内容为《明日方舟》游戏内素材，版权归鹰角网络所有，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在本模板中仅做演示，请在使用中替换图片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为了使用方便，本模板全程在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切换时使用了</a:t>
            </a:r>
            <a:r>
              <a:rPr lang="en-US" altLang="zh-CN">
                <a:highlight>
                  <a:srgbClr val="FFFF00"/>
                </a:highlight>
              </a:rPr>
              <a:t>“</a:t>
            </a:r>
            <a:r>
              <a:rPr lang="zh-CN" altLang="en-US">
                <a:highlight>
                  <a:srgbClr val="FFFF00"/>
                </a:highlight>
              </a:rPr>
              <a:t>平滑</a:t>
            </a:r>
            <a:r>
              <a:rPr lang="en-US" altLang="zh-CN">
                <a:highlight>
                  <a:srgbClr val="FFFF00"/>
                </a:highlight>
              </a:rPr>
              <a:t>”</a:t>
            </a:r>
            <a:r>
              <a:rPr lang="zh-CN" altLang="en-US">
                <a:highlight>
                  <a:srgbClr val="FFFF00"/>
                </a:highlight>
              </a:rPr>
              <a:t>。但如果你有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上更好的安排，可以修改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页面切换的</a:t>
            </a:r>
            <a:r>
              <a:rPr lang="zh-CN" altLang="en-US">
                <a:highlight>
                  <a:srgbClr val="FFFF00"/>
                </a:highlight>
              </a:rPr>
              <a:t>方式。</a:t>
            </a:r>
            <a:endParaRPr lang="zh-CN" altLang="en-US"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Autofit/>
          </a:bodyPr>
          <a:p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Technology</a:t>
            </a:r>
            <a:endParaRPr lang="en-US" altLang="zh-CN" sz="10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22450" y="2452370"/>
            <a:ext cx="7440930" cy="1180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Human can't get rid of their dependence on artificial intelligence in the future, just like </a:t>
            </a:r>
            <a:r>
              <a:rPr lang="en-US" sz="2400" b="1">
                <a:latin typeface="+mj-lt"/>
                <a:ea typeface="Source Han Sans Heavy" panose="020B0A00000000000000" charset="-122"/>
                <a:cs typeface="+mj-lt"/>
                <a:sym typeface="+mn-ea"/>
              </a:rPr>
              <a:t>can't</a:t>
            </a:r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 </a:t>
            </a:r>
            <a:r>
              <a:rPr lang="en-US" sz="2400" b="1">
                <a:latin typeface="+mj-lt"/>
                <a:ea typeface="Source Han Sans Heavy" panose="020B0A00000000000000" charset="-122"/>
                <a:cs typeface="+mj-lt"/>
                <a:sym typeface="+mn-ea"/>
              </a:rPr>
              <a:t>get rid of phones and internet nowadays.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65695" y="57575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" y="618426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100" y="13061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606425" y="763905"/>
            <a:ext cx="2493010" cy="1342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9600" b="1">
                <a:latin typeface="Novecento wide Bold" panose="00000805000000000000" charset="0"/>
                <a:cs typeface="Novecento wide Bold" panose="00000805000000000000" charset="0"/>
              </a:rPr>
              <a:t>AI</a:t>
            </a:r>
            <a:endParaRPr lang="en-US" altLang="zh-CN" sz="9600" b="1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2450" y="3896995"/>
            <a:ext cx="7875270" cy="784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Human beings are in an ambiguity between AI and humans. 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22450" y="4681855"/>
            <a:ext cx="7569835" cy="553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sz="2400" b="1">
                <a:latin typeface="+mj-lt"/>
                <a:ea typeface="Source Han Sans Heavy" panose="020B0A00000000000000" charset="-122"/>
                <a:cs typeface="+mj-lt"/>
              </a:rPr>
              <a:t>Hard to tell which one rules another.</a:t>
            </a:r>
            <a:endParaRPr lang="en-US" sz="2400" b="1">
              <a:latin typeface="+mj-lt"/>
              <a:ea typeface="Source Han Sans Heavy" panose="020B0A00000000000000" charset="-122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/>
      <p:bldP spid="2" grpId="1"/>
      <p:bldP spid="5" grpId="0"/>
      <p:bldP spid="5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2745,&quot;width&quot;:2745}"/>
</p:tagLst>
</file>

<file path=ppt/tags/tag2.xml><?xml version="1.0" encoding="utf-8"?>
<p:tagLst xmlns:p="http://schemas.openxmlformats.org/presentationml/2006/main">
  <p:tag name="COMMONDATA" val="eyJoZGlkIjoiNzAzYjYzNzI1MzUyYTQ0YjZkNmEyMmM5MzQzZmQzY2UifQ=="/>
  <p:tag name="commondata" val="eyJoZGlkIjoiNmFhOTQ4OWU2NWVkOWUwZGJhYjJhMmNhYWNiNWUyMz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3859</Words>
  <Application>WPS 演示</Application>
  <PresentationFormat>宽屏</PresentationFormat>
  <Paragraphs>263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Novecento wide Bold</vt:lpstr>
      <vt:lpstr>Segoe Print</vt:lpstr>
      <vt:lpstr>Novecento wide Medium</vt:lpstr>
      <vt:lpstr>Source Han Sans Heavy</vt:lpstr>
      <vt:lpstr>微软雅黑</vt:lpstr>
      <vt:lpstr>Calibri</vt:lpstr>
      <vt:lpstr>Arial Unicode MS</vt:lpstr>
      <vt:lpstr>Office 主题</vt:lpstr>
      <vt:lpstr>Future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RHINE LAB SYNTHESIZE    INFORMATION ANALYSIS   OS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Future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cuphead</cp:lastModifiedBy>
  <cp:revision>90</cp:revision>
  <dcterms:created xsi:type="dcterms:W3CDTF">2022-05-16T07:12:00Z</dcterms:created>
  <dcterms:modified xsi:type="dcterms:W3CDTF">2024-04-17T13:48:36Z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816161F786DD43A3B3312AEA9E114B0B</vt:lpwstr>
  </property>
  <property fmtid="{D5CDD505-2E9C-101B-9397-08002B2CF9AE}" pid="3" name="KSOProductBuildVer">
    <vt:lpwstr>2052-12.1.0.16729</vt:lpwstr>
  </property>
</Properties>
</file>